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551" r:id="rId5"/>
    <p:sldId id="553" r:id="rId6"/>
    <p:sldId id="554" r:id="rId7"/>
    <p:sldId id="555" r:id="rId8"/>
    <p:sldId id="556" r:id="rId9"/>
    <p:sldId id="557" r:id="rId10"/>
    <p:sldId id="558" r:id="rId11"/>
    <p:sldId id="571" r:id="rId12"/>
    <p:sldId id="559" r:id="rId13"/>
    <p:sldId id="560" r:id="rId14"/>
    <p:sldId id="561" r:id="rId15"/>
    <p:sldId id="562" r:id="rId16"/>
    <p:sldId id="563" r:id="rId17"/>
    <p:sldId id="564" r:id="rId18"/>
    <p:sldId id="565" r:id="rId19"/>
    <p:sldId id="566" r:id="rId20"/>
    <p:sldId id="567" r:id="rId21"/>
    <p:sldId id="568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84">
          <p15:clr>
            <a:srgbClr val="A4A3A4"/>
          </p15:clr>
        </p15:guide>
        <p15:guide id="4" pos="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 Mangoff" initials="JM" lastIdx="4" clrIdx="0"/>
  <p:cmAuthor id="1" name="admin" initials="a" lastIdx="1" clrIdx="1"/>
  <p:cmAuthor id="2" name="Amanda Minutola" initials="AM" lastIdx="2" clrIdx="2"/>
  <p:cmAuthor id="3" name="Sarah Pitt" initials="SP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05C"/>
    <a:srgbClr val="585858"/>
    <a:srgbClr val="D99C21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86408" autoAdjust="0"/>
  </p:normalViewPr>
  <p:slideViewPr>
    <p:cSldViewPr>
      <p:cViewPr varScale="1">
        <p:scale>
          <a:sx n="85" d="100"/>
          <a:sy n="85" d="100"/>
        </p:scale>
        <p:origin x="1166" y="62"/>
      </p:cViewPr>
      <p:guideLst>
        <p:guide orient="horz" pos="912"/>
        <p:guide pos="2880"/>
        <p:guide orient="horz" pos="1584"/>
        <p:guide pos="872"/>
      </p:guideLst>
    </p:cSldViewPr>
  </p:slideViewPr>
  <p:outlineViewPr>
    <p:cViewPr>
      <p:scale>
        <a:sx n="33" d="100"/>
        <a:sy n="33" d="100"/>
      </p:scale>
      <p:origin x="0" y="99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9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 Reeves" userId="82524811-3cdf-4e6c-b66b-9e6b39182be5" providerId="ADAL" clId="{EC563BD8-8DA9-42CE-A137-1FEDB3F4F266}"/>
    <pc:docChg chg="modSld">
      <pc:chgData name="Paula Reeves" userId="82524811-3cdf-4e6c-b66b-9e6b39182be5" providerId="ADAL" clId="{EC563BD8-8DA9-42CE-A137-1FEDB3F4F266}" dt="2024-07-08T23:01:34.351" v="0"/>
      <pc:docMkLst>
        <pc:docMk/>
      </pc:docMkLst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3619173839" sldId="551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3619173839" sldId="551"/>
            <ac:picMk id="3" creationId="{0DD7828A-71F0-4CD3-A552-ECB56C9161DC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154811042" sldId="553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154811042" sldId="553"/>
            <ac:picMk id="4" creationId="{7AD3CAC2-CCE9-444F-984B-ED77A7EEBCAA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525381051" sldId="554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525381051" sldId="554"/>
            <ac:picMk id="4" creationId="{AE2B7FC3-0F44-4467-A15D-3AA66483BFF2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550278670" sldId="555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550278670" sldId="555"/>
            <ac:picMk id="4" creationId="{9E61A925-CC24-4A43-9BE2-CE9F70375FDE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3699175576" sldId="556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3699175576" sldId="556"/>
            <ac:picMk id="2" creationId="{0180B357-AD7A-429B-ADBA-584FE6289DF2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826326827" sldId="557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826326827" sldId="557"/>
            <ac:picMk id="2" creationId="{8FB0D7EA-AF08-4C81-8D49-0EEA3277FDF4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2200394215" sldId="558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2200394215" sldId="558"/>
            <ac:picMk id="2" creationId="{D4B0097C-5C58-4B19-A3D6-C26A541881D1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2542640392" sldId="559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2542640392" sldId="559"/>
            <ac:picMk id="4" creationId="{AD5257CB-9CA9-402A-92E9-9E11A356553C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4856779" sldId="560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4856779" sldId="560"/>
            <ac:picMk id="4" creationId="{E53307FB-4207-4AE7-A49F-5EAF59D4DC91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723395480" sldId="561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723395480" sldId="561"/>
            <ac:picMk id="4" creationId="{B3343049-84F9-462D-99D1-5BB5BAB225DC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1296456785" sldId="562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1296456785" sldId="562"/>
            <ac:picMk id="4" creationId="{5235E509-9221-442D-9DCF-658D4CCF1EF7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3097587840" sldId="563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3097587840" sldId="563"/>
            <ac:picMk id="4" creationId="{E3A34D67-5004-4334-9AA5-179FD0BDBBF1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247198703" sldId="564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247198703" sldId="564"/>
            <ac:picMk id="4" creationId="{C2CFFA43-8084-4FA1-801C-EF15D23781ED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1867969177" sldId="565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1867969177" sldId="565"/>
            <ac:picMk id="4" creationId="{0E4B3131-7F6D-490B-9040-BA3862CC434B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3338039905" sldId="566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3338039905" sldId="566"/>
            <ac:picMk id="2" creationId="{DD68F61F-E265-490D-A071-CB16C0340EB8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3633651333" sldId="567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3633651333" sldId="567"/>
            <ac:picMk id="4" creationId="{29294177-E33A-4CA1-93E6-7E52A648A962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4182174171" sldId="568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4182174171" sldId="568"/>
            <ac:picMk id="2" creationId="{1BA9FE54-9F13-4A35-ACD1-172DC71A4927}"/>
          </ac:picMkLst>
        </pc:picChg>
      </pc:sldChg>
      <pc:sldChg chg="addSp modSp">
        <pc:chgData name="Paula Reeves" userId="82524811-3cdf-4e6c-b66b-9e6b39182be5" providerId="ADAL" clId="{EC563BD8-8DA9-42CE-A137-1FEDB3F4F266}" dt="2024-07-08T23:01:34.351" v="0"/>
        <pc:sldMkLst>
          <pc:docMk/>
          <pc:sldMk cId="2050405914" sldId="571"/>
        </pc:sldMkLst>
        <pc:picChg chg="add mod">
          <ac:chgData name="Paula Reeves" userId="82524811-3cdf-4e6c-b66b-9e6b39182be5" providerId="ADAL" clId="{EC563BD8-8DA9-42CE-A137-1FEDB3F4F266}" dt="2024-07-08T23:01:34.351" v="0"/>
          <ac:picMkLst>
            <pc:docMk/>
            <pc:sldMk cId="2050405914" sldId="571"/>
            <ac:picMk id="2" creationId="{73200A7B-F44F-48CC-9992-9C7907F1680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1E734-30F1-456B-8B88-B517BAE0A233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1CF74-1493-46D2-9CFB-D9771BD39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74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A6551-8743-415C-B8DC-7E8D559D5B4C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E3FD1-3D53-424A-A1AD-A3C30BC928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8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1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Correct Answer: B</a:t>
            </a:r>
          </a:p>
          <a:p>
            <a:r>
              <a:rPr lang="en-US" dirty="0"/>
              <a:t>Rationale:  Parent susceptible to being abuser may be more frustrated by continuing demands of an autistic child.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58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96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3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2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4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44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Correct Answer: C</a:t>
            </a:r>
          </a:p>
          <a:p>
            <a:r>
              <a:rPr lang="en-US" dirty="0"/>
              <a:t>Rationale:  Ensuring patient safety is always the first intervention. The other ones may be appropriate given a specific situation but would not be your first 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18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3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7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9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8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0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58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5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3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2689302" y="228600"/>
            <a:ext cx="3733800" cy="4267200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 dirty="0"/>
              <a:t>Click icon to add cover image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©2021 F.A. Davis Company</a:t>
            </a:r>
          </a:p>
        </p:txBody>
      </p:sp>
      <p:pic>
        <p:nvPicPr>
          <p:cNvPr id="10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Lead-in Head,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1449"/>
            <a:ext cx="8229600" cy="19161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457200" y="3886200"/>
            <a:ext cx="8229600" cy="20050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78941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6356" y="1143000"/>
            <a:ext cx="4038600" cy="45259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3556" y="1143000"/>
            <a:ext cx="4038600" cy="4525963"/>
          </a:xfrm>
        </p:spPr>
        <p:txBody>
          <a:bodyPr>
            <a:normAutofit/>
          </a:bodyPr>
          <a:lstStyle>
            <a:lvl1pPr marL="282575" indent="-282575">
              <a:defRPr lang="en-US" sz="2800" kern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175" indent="-220663">
              <a:defRPr lang="en-US" sz="24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93688">
              <a:defRPr lang="en-US" sz="2000" kern="1200" baseline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9025" indent="-285750"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59034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6356" y="1143001"/>
            <a:ext cx="4038600" cy="914400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756356" y="2285999"/>
            <a:ext cx="4038600" cy="33829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3556" y="1143000"/>
            <a:ext cx="4038600" cy="914401"/>
          </a:xfrm>
        </p:spPr>
        <p:txBody>
          <a:bodyPr>
            <a:normAutofit/>
          </a:bodyPr>
          <a:lstStyle>
            <a:lvl1pPr marL="282575" indent="-282575">
              <a:defRPr lang="en-US" sz="2800" kern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175" indent="-220663">
              <a:defRPr lang="en-US" sz="24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93688">
              <a:defRPr lang="en-US" sz="2000" kern="1200" baseline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9025" indent="-285750"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5023556" y="2321559"/>
            <a:ext cx="4038600" cy="3347403"/>
          </a:xfrm>
        </p:spPr>
        <p:txBody>
          <a:bodyPr>
            <a:normAutofit/>
          </a:bodyPr>
          <a:lstStyle>
            <a:lvl1pPr marL="282575" indent="-282575">
              <a:defRPr lang="en-US" sz="2800" kern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175" indent="-220663">
              <a:defRPr lang="en-US" sz="24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93688">
              <a:defRPr lang="en-US" sz="2000" kern="1200" baseline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9025" indent="-285750"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403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4038600" cy="1219201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3556" y="2666999"/>
            <a:ext cx="4038600" cy="1752601"/>
          </a:xfrm>
        </p:spPr>
        <p:txBody>
          <a:bodyPr>
            <a:normAutofit/>
          </a:bodyPr>
          <a:lstStyle>
            <a:lvl1pPr marL="282575" indent="-282575">
              <a:defRPr lang="en-US" sz="2800" kern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175" indent="-220663">
              <a:defRPr lang="en-US" sz="24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93688">
              <a:defRPr lang="en-US" sz="2000" kern="1200" baseline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9025" indent="-285750"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908756" y="4572000"/>
            <a:ext cx="7397044" cy="12493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838200" y="2590800"/>
            <a:ext cx="4038600" cy="3276600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852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ed Lists with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55650" y="1173163"/>
            <a:ext cx="4044950" cy="639762"/>
          </a:xfrm>
        </p:spPr>
        <p:txBody>
          <a:bodyPr/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755650" y="1901825"/>
            <a:ext cx="4044950" cy="3962400"/>
          </a:xfrm>
        </p:spPr>
        <p:txBody>
          <a:bodyPr/>
          <a:lstStyle>
            <a:lvl1pPr marL="237744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0" y="1181100"/>
            <a:ext cx="4038600" cy="660400"/>
          </a:xfrm>
        </p:spPr>
        <p:txBody>
          <a:bodyPr/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4953000" y="1901825"/>
            <a:ext cx="4038600" cy="3962400"/>
          </a:xfrm>
        </p:spPr>
        <p:txBody>
          <a:bodyPr/>
          <a:lstStyle>
            <a:lvl1pPr marL="237744" indent="-274320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42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ulleted Lists with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55650" y="1173163"/>
            <a:ext cx="4044950" cy="639762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755650" y="1901825"/>
            <a:ext cx="4044950" cy="3962400"/>
          </a:xfrm>
        </p:spPr>
        <p:txBody>
          <a:bodyPr/>
          <a:lstStyle>
            <a:lvl1pPr marL="237744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0" y="1181100"/>
            <a:ext cx="4038600" cy="660400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4953000" y="1901825"/>
            <a:ext cx="4038600" cy="3962400"/>
          </a:xfrm>
        </p:spPr>
        <p:txBody>
          <a:bodyPr/>
          <a:lstStyle>
            <a:lvl1pPr marL="237744" indent="-274320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4408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219200"/>
            <a:ext cx="4038600" cy="45259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53000" y="1219200"/>
            <a:ext cx="3733800" cy="452628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367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62000" y="1326995"/>
            <a:ext cx="3505200" cy="454040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3200400"/>
            <a:ext cx="4495800" cy="838200"/>
          </a:xfrm>
        </p:spPr>
        <p:txBody>
          <a:bodyPr/>
          <a:lstStyle>
            <a:lvl1pPr marL="346075" indent="0">
              <a:buNone/>
              <a:defRPr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351710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/>
          </p:nvPr>
        </p:nvSpPr>
        <p:spPr>
          <a:xfrm>
            <a:off x="762000" y="1338147"/>
            <a:ext cx="7620000" cy="4572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84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81100"/>
            <a:ext cx="8534400" cy="952500"/>
          </a:xfrm>
        </p:spPr>
        <p:txBody>
          <a:bodyPr/>
          <a:lstStyle>
            <a:lvl1pPr marL="346075" indent="0">
              <a:buNone/>
              <a:defRPr b="1"/>
            </a:lvl1pPr>
          </a:lstStyle>
          <a:p>
            <a:pPr lvl="0"/>
            <a:r>
              <a:rPr lang="en-US" dirty="0"/>
              <a:t>Click to add Question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2057400"/>
            <a:ext cx="8534400" cy="4038600"/>
          </a:xfrm>
        </p:spPr>
        <p:txBody>
          <a:bodyPr/>
          <a:lstStyle>
            <a:lvl1pPr marL="860425" indent="-514350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702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790700" y="1828800"/>
            <a:ext cx="5562600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/>
            </a:lvl1pPr>
            <a:lvl2pPr marL="623887" indent="0">
              <a:buFontTx/>
              <a:buNone/>
              <a:defRPr/>
            </a:lvl2pPr>
            <a:lvl3pPr marL="969962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Chapter #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831169"/>
            <a:ext cx="7772400" cy="646331"/>
          </a:xfrm>
        </p:spPr>
        <p:txBody>
          <a:bodyPr/>
          <a:lstStyle>
            <a:lvl1pPr marL="0" algn="ctr" defTabSz="914400" rtl="0" eaLnBrk="1" latinLnBrk="0" hangingPunct="1">
              <a:defRPr lang="en-US" sz="4000" kern="1200" dirty="0">
                <a:solidFill>
                  <a:srgbClr val="73737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Chapter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©2021 F.A. Davis Company</a:t>
            </a:r>
          </a:p>
        </p:txBody>
      </p:sp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04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219200"/>
            <a:ext cx="8534400" cy="533400"/>
          </a:xfrm>
        </p:spPr>
        <p:txBody>
          <a:bodyPr/>
          <a:lstStyle>
            <a:lvl1pPr marL="346075" indent="0">
              <a:buNone/>
              <a:defRPr/>
            </a:lvl1pPr>
          </a:lstStyle>
          <a:p>
            <a:pPr lvl="0"/>
            <a:r>
              <a:rPr lang="en-US" dirty="0"/>
              <a:t>Click to answer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457200" y="2057400"/>
            <a:ext cx="8534400" cy="4038600"/>
          </a:xfrm>
        </p:spPr>
        <p:txBody>
          <a:bodyPr/>
          <a:lstStyle>
            <a:lvl1pPr marL="346075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770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cker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FontTx/>
              <a:buNone/>
              <a:defRPr sz="3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751"/>
            <a:ext cx="8229600" cy="4068763"/>
          </a:xfrm>
        </p:spPr>
        <p:txBody>
          <a:bodyPr/>
          <a:lstStyle>
            <a:lvl1pPr marL="860425" indent="-514350">
              <a:buFont typeface="+mj-lt"/>
              <a:buAutoNum type="alphaUcPeriod"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7463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cker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FontTx/>
              <a:buNone/>
              <a:defRPr sz="3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751"/>
            <a:ext cx="8229600" cy="4068763"/>
          </a:xfrm>
        </p:spPr>
        <p:txBody>
          <a:bodyPr/>
          <a:lstStyle>
            <a:lvl1pPr marL="346075" indent="0">
              <a:buFontTx/>
              <a:buNone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10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263B5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65000"/>
              <a:defRPr/>
            </a:lvl1pPr>
            <a:lvl2pPr>
              <a:buSzPct val="65000"/>
              <a:defRPr/>
            </a:lvl2pPr>
            <a:lvl3pPr>
              <a:buSzPct val="65000"/>
              <a:defRPr/>
            </a:lvl3pPr>
            <a:lvl4pPr>
              <a:buSzPct val="65000"/>
              <a:defRPr/>
            </a:lvl4pPr>
            <a:lvl5pPr>
              <a:buSzPct val="65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35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8382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2133600"/>
            <a:ext cx="41148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1148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50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rgbClr val="C1331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906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Title, Tab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4"/>
          </p:nvPr>
        </p:nvSpPr>
        <p:spPr>
          <a:xfrm>
            <a:off x="762000" y="1338147"/>
            <a:ext cx="7620000" cy="4572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6172200" y="6481763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33CB923-EBA5-4057-B84A-59701834B0B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" y="19050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642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ulleted Lists" type="twoObj">
  <p:cSld name="2_Two Bulleted Lis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1"/>
          </p:nvPr>
        </p:nvSpPr>
        <p:spPr>
          <a:xfrm>
            <a:off x="762000" y="1219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5656"/>
              </a:buClr>
              <a:buSzPts val="1800"/>
              <a:buFont typeface="Noto Sans Symbols"/>
              <a:buChar char="▪"/>
              <a:defRPr sz="1800">
                <a:solidFill>
                  <a:srgbClr val="565656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2"/>
          </p:nvPr>
        </p:nvSpPr>
        <p:spPr>
          <a:xfrm>
            <a:off x="5029200" y="1219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5656"/>
              </a:buClr>
              <a:buSzPts val="1800"/>
              <a:buFont typeface="Noto Sans Symbols"/>
              <a:buChar char="▪"/>
              <a:defRPr sz="1800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2450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Bulleted Lists with Heads">
  <p:cSld name="1_2 Bulleted Lists with Head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>
            <a:spLocks noGrp="1"/>
          </p:cNvSpPr>
          <p:nvPr>
            <p:ph type="body" idx="1"/>
          </p:nvPr>
        </p:nvSpPr>
        <p:spPr>
          <a:xfrm>
            <a:off x="4953000" y="1838094"/>
            <a:ext cx="40386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body" idx="2"/>
          </p:nvPr>
        </p:nvSpPr>
        <p:spPr>
          <a:xfrm>
            <a:off x="762000" y="18288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3"/>
          </p:nvPr>
        </p:nvSpPr>
        <p:spPr>
          <a:xfrm>
            <a:off x="762000" y="1172739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body" idx="4"/>
          </p:nvPr>
        </p:nvSpPr>
        <p:spPr>
          <a:xfrm>
            <a:off x="4949825" y="1172739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027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and Figure">
  <p:cSld name="1_Bulleted List and Figur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body" idx="1"/>
          </p:nvPr>
        </p:nvSpPr>
        <p:spPr>
          <a:xfrm>
            <a:off x="762000" y="1219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5656"/>
              </a:buClr>
              <a:buSzPts val="1800"/>
              <a:buFont typeface="Noto Sans Symbols"/>
              <a:buChar char="▪"/>
              <a:defRPr sz="1800">
                <a:solidFill>
                  <a:srgbClr val="565656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4953000" y="1219200"/>
            <a:ext cx="3733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8805C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C2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37373"/>
              </a:buClr>
              <a:buSzPts val="2800"/>
              <a:buFont typeface="Calibri"/>
              <a:buChar char="‒"/>
              <a:defRPr sz="2800" b="0" i="0" u="none" strike="noStrike" cap="none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610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p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1000" y="1143000"/>
            <a:ext cx="2590800" cy="3568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3557" y="3008009"/>
            <a:ext cx="5410200" cy="565150"/>
          </a:xfrm>
        </p:spPr>
        <p:txBody>
          <a:bodyPr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©2023 F.A. Davis Company</a:t>
            </a:r>
          </a:p>
        </p:txBody>
      </p:sp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1000" y="163941"/>
            <a:ext cx="570653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lang="en-US" sz="36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9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">
  <p:cSld name="1_Ques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>
            <a:off x="457200" y="1763751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AutoNum type="alphaUcPeriod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▪"/>
              <a:defRPr sz="1800">
                <a:solidFill>
                  <a:srgbClr val="737373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854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swer">
  <p:cSld name="1_Answ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title"/>
          </p:nvPr>
        </p:nvSpPr>
        <p:spPr>
          <a:xfrm>
            <a:off x="762000" y="276034"/>
            <a:ext cx="8229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D99C2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body" idx="1"/>
          </p:nvPr>
        </p:nvSpPr>
        <p:spPr>
          <a:xfrm>
            <a:off x="457200" y="1763751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▪"/>
              <a:defRPr sz="1800">
                <a:solidFill>
                  <a:srgbClr val="737373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 sz="32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671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Lead-in Head, and Bulleted List">
  <p:cSld name="1_Title, Lead-in Head, and Bulleted Lis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762000" y="276034"/>
            <a:ext cx="8229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D99C2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457200" y="1741449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565656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‒"/>
              <a:defRPr sz="2400">
                <a:solidFill>
                  <a:srgbClr val="565656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65656"/>
              </a:buClr>
              <a:buSzPts val="2000"/>
              <a:buFont typeface="Noto Sans Symbols"/>
              <a:buChar char="▪"/>
              <a:defRPr sz="2000">
                <a:solidFill>
                  <a:srgbClr val="565656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3255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ickerCheck">
  <p:cSld name="2_ClickerChec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>
            <a:spLocks noGrp="1"/>
          </p:cNvSpPr>
          <p:nvPr>
            <p:ph type="body" idx="1"/>
          </p:nvPr>
        </p:nvSpPr>
        <p:spPr>
          <a:xfrm>
            <a:off x="457200" y="1763751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AutoNum type="alphaUcPeriod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▪"/>
              <a:defRPr sz="1800">
                <a:solidFill>
                  <a:srgbClr val="737373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 sz="3200" b="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791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lickerCheck">
  <p:cSld name="2_ClickerChec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body" idx="1"/>
          </p:nvPr>
        </p:nvSpPr>
        <p:spPr>
          <a:xfrm>
            <a:off x="457200" y="1763751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▪"/>
              <a:defRPr sz="1800">
                <a:solidFill>
                  <a:srgbClr val="737373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 sz="3200" b="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074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1_Title and Tab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sldNum" idx="12"/>
          </p:nvPr>
        </p:nvSpPr>
        <p:spPr>
          <a:xfrm>
            <a:off x="6172200" y="64817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1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1776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3048000"/>
            <a:ext cx="8229600" cy="3276600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3129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111250"/>
            <a:ext cx="8229600" cy="565150"/>
          </a:xfrm>
        </p:spPr>
        <p:txBody>
          <a:bodyPr/>
          <a:lstStyle>
            <a:lvl1pPr marL="347663" indent="0" algn="l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114800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911850"/>
            <a:ext cx="8229600" cy="41275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04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Lead-in Head,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1449"/>
            <a:ext cx="3962400" cy="4202151"/>
          </a:xfrm>
        </p:spPr>
        <p:txBody>
          <a:bodyPr/>
          <a:lstStyle>
            <a:lvl1pPr>
              <a:defRPr sz="2800"/>
            </a:lvl1pPr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4648200" y="1752600"/>
            <a:ext cx="4191000" cy="4191000"/>
          </a:xfrm>
        </p:spPr>
        <p:txBody>
          <a:bodyPr/>
          <a:lstStyle>
            <a:lvl1pPr>
              <a:defRPr sz="2800"/>
            </a:lvl1pPr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30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29752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50530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9178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6694" y="1904998"/>
            <a:ext cx="8153400" cy="4191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831903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0823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48000"/>
            <a:ext cx="4040188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40823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048000"/>
            <a:ext cx="4041775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8242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hap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1000" y="1143000"/>
            <a:ext cx="2590800" cy="3568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429000" y="2362200"/>
            <a:ext cx="5410200" cy="565150"/>
          </a:xfrm>
        </p:spPr>
        <p:txBody>
          <a:bodyPr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3557" y="3008009"/>
            <a:ext cx="5410200" cy="565150"/>
          </a:xfrm>
        </p:spPr>
        <p:txBody>
          <a:bodyPr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©2023 F.A. Davis Company</a:t>
            </a:r>
          </a:p>
        </p:txBody>
      </p:sp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1000" y="163941"/>
            <a:ext cx="570653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lang="en-US" sz="36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66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221163"/>
          </a:xfrm>
        </p:spPr>
        <p:txBody>
          <a:bodyPr/>
          <a:lstStyle>
            <a:lvl1pPr>
              <a:buClr>
                <a:srgbClr val="00B0F0"/>
              </a:buClr>
              <a:defRPr sz="2800"/>
            </a:lvl1pPr>
            <a:lvl2pPr marL="800100" indent="-342900">
              <a:buClr>
                <a:srgbClr val="00B0F0"/>
              </a:buClr>
              <a:buFont typeface="Arial" panose="020B0604020202020204" pitchFamily="34" charset="0"/>
              <a:buChar char="•"/>
              <a:defRPr sz="2400"/>
            </a:lvl2pPr>
            <a:lvl3pPr marL="1257300" indent="-342900">
              <a:buClr>
                <a:srgbClr val="00B0F0"/>
              </a:buClr>
              <a:buFont typeface="Arial" panose="020B0604020202020204" pitchFamily="34" charset="0"/>
              <a:buChar char="•"/>
              <a:defRPr sz="2000"/>
            </a:lvl3pPr>
            <a:lvl4pPr marL="1657350" indent="-285750">
              <a:buClr>
                <a:srgbClr val="00B0F0"/>
              </a:buClr>
              <a:buFont typeface="Arial" panose="020B0604020202020204" pitchFamily="34" charset="0"/>
              <a:buChar char="•"/>
              <a:defRPr sz="1800"/>
            </a:lvl4pPr>
            <a:lvl5pPr marL="2114550" indent="-285750">
              <a:buClr>
                <a:srgbClr val="00B0F0"/>
              </a:buClr>
              <a:buFont typeface="Arial" panose="020B0604020202020204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>
            <a:lvl1pPr>
              <a:buClr>
                <a:srgbClr val="00B0F0"/>
              </a:buClr>
              <a:defRPr sz="2800"/>
            </a:lvl1pPr>
            <a:lvl2pPr marL="800100" indent="-342900">
              <a:buClr>
                <a:srgbClr val="00B0F0"/>
              </a:buClr>
              <a:buFont typeface="Arial" panose="020B0604020202020204" pitchFamily="34" charset="0"/>
              <a:buChar char="•"/>
              <a:defRPr sz="2400"/>
            </a:lvl2pPr>
            <a:lvl3pPr marL="1257300" indent="-342900">
              <a:buClr>
                <a:srgbClr val="00B0F0"/>
              </a:buClr>
              <a:buFont typeface="Arial" panose="020B0604020202020204" pitchFamily="34" charset="0"/>
              <a:buChar char="•"/>
              <a:defRPr sz="2000"/>
            </a:lvl3pPr>
            <a:lvl4pPr marL="1657350" indent="-285750">
              <a:buClr>
                <a:srgbClr val="00B0F0"/>
              </a:buClr>
              <a:buFont typeface="Arial" panose="020B0604020202020204" pitchFamily="34" charset="0"/>
              <a:buChar char="•"/>
              <a:defRPr sz="1800"/>
            </a:lvl4pPr>
            <a:lvl5pPr marL="2114550" indent="-285750">
              <a:buClr>
                <a:srgbClr val="00B0F0"/>
              </a:buClr>
              <a:buFont typeface="Arial" panose="020B0604020202020204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418563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6368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5875" y="38100"/>
            <a:ext cx="669925" cy="952500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81100"/>
            <a:ext cx="8534400" cy="2476500"/>
          </a:xfrm>
        </p:spPr>
        <p:txBody>
          <a:bodyPr/>
          <a:lstStyle>
            <a:lvl1pPr marL="346075" indent="0">
              <a:buNone/>
              <a:defRPr b="1"/>
            </a:lvl1pPr>
          </a:lstStyle>
          <a:p>
            <a:pPr lvl="0"/>
            <a:r>
              <a:rPr lang="en-US" dirty="0"/>
              <a:t>Click to add Question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3886200"/>
            <a:ext cx="8534400" cy="2209800"/>
          </a:xfrm>
        </p:spPr>
        <p:txBody>
          <a:bodyPr/>
          <a:lstStyle>
            <a:lvl1pPr marL="1257300" indent="-342900">
              <a:buFont typeface="+mj-lt"/>
              <a:buAutoNum type="alphaUcPeriod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287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actice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05399"/>
          </a:xfrm>
        </p:spPr>
        <p:txBody>
          <a:bodyPr/>
          <a:lstStyle>
            <a:lvl1pPr marL="457200" indent="-457200">
              <a:buClr>
                <a:srgbClr val="209D07"/>
              </a:buClr>
              <a:buFont typeface="Wingdings" panose="05000000000000000000" pitchFamily="2" charset="2"/>
              <a:buChar char="§"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F31005-54C9-4F5E-8788-4AD1DB218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6200"/>
            <a:ext cx="8229600" cy="873332"/>
          </a:xfrm>
          <a:noFill/>
        </p:spPr>
        <p:txBody>
          <a:bodyPr rtlCol="0"/>
          <a:lstStyle>
            <a:lvl1pPr algn="l">
              <a:defRPr lang="en-US" sz="3600" b="0">
                <a:solidFill>
                  <a:srgbClr val="209D0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800" dirty="0"/>
              <a:t>Subhead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9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iew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514600"/>
            <a:ext cx="8229600" cy="3657600"/>
          </a:xfrm>
        </p:spPr>
        <p:txBody>
          <a:bodyPr/>
          <a:lstStyle>
            <a:lvl1pPr marL="457200" indent="-457200">
              <a:buFont typeface="+mj-lt"/>
              <a:buAutoNum type="arabicPeriod"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 dirty="0"/>
              <a:t>Click here to add answer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43000"/>
            <a:ext cx="8229600" cy="1295400"/>
          </a:xfrm>
        </p:spPr>
        <p:txBody>
          <a:bodyPr anchor="t"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question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26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iew 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981200"/>
            <a:ext cx="8229600" cy="4191000"/>
          </a:xfrm>
        </p:spPr>
        <p:txBody>
          <a:bodyPr/>
          <a:lstStyle>
            <a:lvl1pPr marL="0" indent="0">
              <a:buFont typeface="+mj-lt"/>
              <a:buNone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 dirty="0"/>
              <a:t>Click here to add answer rationale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43000"/>
            <a:ext cx="8229600" cy="685800"/>
          </a:xfrm>
        </p:spPr>
        <p:txBody>
          <a:bodyPr anchor="t"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here to add answer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462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45958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91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2538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3962400"/>
            <a:ext cx="2667000" cy="2538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352800" y="3962400"/>
            <a:ext cx="2667000" cy="2538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248400" y="3962400"/>
            <a:ext cx="2667000" cy="2538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952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17002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3124200"/>
            <a:ext cx="8229600" cy="17002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2480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3886200" cy="45958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219200"/>
            <a:ext cx="3886200" cy="45958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6256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ad-in Head,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1449"/>
            <a:ext cx="8229600" cy="4068763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51827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microsoft.com/office/2007/relationships/hdphoto" Target="../media/hdphoto1.wdp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©2023 F.A. Davis Company</a:t>
            </a:r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4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 preferRelativeResize="0">
            <a:picLocks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0" y="6434694"/>
            <a:ext cx="9171432" cy="4571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0" y="239154"/>
            <a:ext cx="8229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endParaRPr lang="en-US" altLang="en-US" dirty="0"/>
          </a:p>
          <a:p>
            <a:pPr lvl="2"/>
            <a:endParaRPr lang="en-US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127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 preferRelativeResize="0">
            <a:picLocks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0" y="6364006"/>
            <a:ext cx="9171432" cy="457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00800"/>
            <a:ext cx="9144000" cy="45719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5" r:id="rId3"/>
    <p:sldLayoutId id="2147483683" r:id="rId4"/>
    <p:sldLayoutId id="2147483705" r:id="rId5"/>
    <p:sldLayoutId id="2147483703" r:id="rId6"/>
    <p:sldLayoutId id="2147483699" r:id="rId7"/>
    <p:sldLayoutId id="2147483701" r:id="rId8"/>
    <p:sldLayoutId id="2147483684" r:id="rId9"/>
    <p:sldLayoutId id="2147483692" r:id="rId10"/>
    <p:sldLayoutId id="2147483678" r:id="rId11"/>
    <p:sldLayoutId id="2147483726" r:id="rId12"/>
    <p:sldLayoutId id="2147483702" r:id="rId13"/>
    <p:sldLayoutId id="2147483679" r:id="rId14"/>
    <p:sldLayoutId id="2147483725" r:id="rId15"/>
    <p:sldLayoutId id="2147483680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7" r:id="rId23"/>
    <p:sldLayoutId id="2147483700" r:id="rId24"/>
    <p:sldLayoutId id="2147483704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8" r:id="rId36"/>
    <p:sldLayoutId id="2147483719" r:id="rId37"/>
    <p:sldLayoutId id="2147483720" r:id="rId38"/>
    <p:sldLayoutId id="2147483721" r:id="rId39"/>
    <p:sldLayoutId id="2147483722" r:id="rId40"/>
    <p:sldLayoutId id="2147483723" r:id="rId41"/>
    <p:sldLayoutId id="2147483724" r:id="rId42"/>
    <p:sldLayoutId id="2147483727" r:id="rId43"/>
    <p:sldLayoutId id="2147483729" r:id="rId44"/>
    <p:sldLayoutId id="2147483731" r:id="rId45"/>
    <p:sldLayoutId id="2147483732" r:id="rId46"/>
    <p:sldLayoutId id="2147483733" r:id="rId4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600" kern="1200">
          <a:solidFill>
            <a:srgbClr val="D99C21"/>
          </a:solidFill>
          <a:latin typeface="+mn-lt"/>
          <a:ea typeface="+mn-ea"/>
          <a:cs typeface="+mn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9pPr>
    </p:titleStyle>
    <p:bodyStyle>
      <a:lvl1pPr marL="623888" indent="-277813" algn="l" rtl="0" eaLnBrk="1" fontAlgn="base" hangingPunct="1">
        <a:spcBef>
          <a:spcPct val="20000"/>
        </a:spcBef>
        <a:spcAft>
          <a:spcPct val="0"/>
        </a:spcAft>
        <a:buClr>
          <a:srgbClr val="28805C"/>
        </a:buClr>
        <a:buFont typeface="Wingdings" panose="05000000000000000000" pitchFamily="2" charset="2"/>
        <a:buChar char="§"/>
        <a:defRPr lang="en-US" sz="3200" kern="2000" dirty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914400" indent="-290513" algn="l" rtl="0" eaLnBrk="1" fontAlgn="base" hangingPunct="1">
        <a:spcBef>
          <a:spcPct val="20000"/>
        </a:spcBef>
        <a:spcAft>
          <a:spcPct val="0"/>
        </a:spcAft>
        <a:buClr>
          <a:srgbClr val="D99C21"/>
        </a:buClr>
        <a:buFont typeface="Arial" panose="020B0604020202020204" pitchFamily="34" charset="0"/>
        <a:buChar char="•"/>
        <a:defRPr lang="en-US" sz="2800" kern="1200" dirty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260475" indent="-290513" algn="l" rtl="0" eaLnBrk="1" fontAlgn="base" hangingPunct="1">
        <a:spcBef>
          <a:spcPct val="20000"/>
        </a:spcBef>
        <a:spcAft>
          <a:spcPct val="0"/>
        </a:spcAft>
        <a:buClr>
          <a:srgbClr val="737373"/>
        </a:buClr>
        <a:buFont typeface="Calibri" panose="020F0502020204030204" pitchFamily="34" charset="0"/>
        <a:buChar char="‒"/>
        <a:tabLst>
          <a:tab pos="858838" algn="l"/>
        </a:tabLst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 cover for Mental Health Nursing, Sixth Edition.</a:t>
            </a:r>
            <a:endParaRPr lang="en-US" dirty="0"/>
          </a:p>
        </p:txBody>
      </p:sp>
      <p:pic>
        <p:nvPicPr>
          <p:cNvPr id="5" name="Picture Placeholder 4" descr="Book cover for Mental Health Nursing, Sixth Edition.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r="18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Chapter 22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en-US" dirty="0"/>
              <a:t>Abuse and Violence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DD7828A-71F0-4CD3-A552-ECB56C916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9"/>
    </mc:Choice>
    <mc:Fallback>
      <p:transition spd="slow" advTm="9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Question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81100"/>
            <a:ext cx="8534400" cy="1104900"/>
          </a:xfrm>
        </p:spPr>
        <p:txBody>
          <a:bodyPr/>
          <a:lstStyle/>
          <a:p>
            <a:pPr marL="860425" indent="-514350">
              <a:buFont typeface="+mj-lt"/>
              <a:buAutoNum type="arabicPeriod"/>
            </a:pPr>
            <a:r>
              <a:rPr lang="en-US" dirty="0"/>
              <a:t>Which child is most likely to be a victim of child abuse?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90600" y="2362200"/>
            <a:ext cx="8001000" cy="2667000"/>
          </a:xfrm>
        </p:spPr>
        <p:txBody>
          <a:bodyPr/>
          <a:lstStyle/>
          <a:p>
            <a:r>
              <a:rPr lang="en-US" dirty="0"/>
              <a:t>The baby of the family</a:t>
            </a:r>
          </a:p>
          <a:p>
            <a:r>
              <a:rPr lang="en-US" dirty="0"/>
              <a:t>Autistic child</a:t>
            </a:r>
          </a:p>
          <a:p>
            <a:r>
              <a:rPr lang="en-US" dirty="0"/>
              <a:t>Teenager who admits to breaking rules</a:t>
            </a:r>
          </a:p>
          <a:p>
            <a:r>
              <a:rPr lang="en-US" dirty="0"/>
              <a:t>None of the above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3307FB-4207-4AE7-A49F-5EAF59D4D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3"/>
    </mc:Choice>
    <mc:Fallback>
      <p:transition spd="slow" advTm="4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Sexual Abuse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Violent or nonviolent sexual contact that is not wanted by the receiver </a:t>
            </a:r>
          </a:p>
          <a:p>
            <a:r>
              <a:rPr lang="en-US" dirty="0"/>
              <a:t>Abuser usually knows victim</a:t>
            </a:r>
          </a:p>
          <a:p>
            <a:r>
              <a:rPr lang="en-US" dirty="0"/>
              <a:t>Includes rape, incest, sexual harassment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3343049-84F9-462D-99D1-5BB5BAB22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9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736"/>
    </mc:Choice>
    <mc:Fallback>
      <p:transition spd="slow" advTm="281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Domestic Violence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be called spousal or intimate partner abuse</a:t>
            </a:r>
          </a:p>
          <a:p>
            <a:r>
              <a:rPr lang="en-US" dirty="0"/>
              <a:t>Can include physical, emotional, sexual, economic</a:t>
            </a:r>
          </a:p>
          <a:p>
            <a:r>
              <a:rPr lang="en-US" dirty="0"/>
              <a:t>More often, woman are the victims but men can also be</a:t>
            </a:r>
          </a:p>
          <a:p>
            <a:r>
              <a:rPr lang="en-US" dirty="0"/>
              <a:t>Cycle of abuse includes tension building, battering incident, honeymoon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35E509-9221-442D-9DCF-658D4CCF1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5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607"/>
    </mc:Choice>
    <mc:Fallback>
      <p:transition spd="slow" advTm="25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Elder Abuse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physical, emotional, sexual, and economic</a:t>
            </a:r>
          </a:p>
          <a:p>
            <a:r>
              <a:rPr lang="en-US" dirty="0"/>
              <a:t>Abuser is usually in a caregiver role (including hired caregiver, family)</a:t>
            </a:r>
          </a:p>
          <a:p>
            <a:r>
              <a:rPr lang="en-US" dirty="0"/>
              <a:t>Victim often dependent on abuser</a:t>
            </a:r>
          </a:p>
          <a:p>
            <a:r>
              <a:rPr lang="en-US" dirty="0"/>
              <a:t>Victim’s reports of abuse may be ignored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A34D67-5004-4334-9AA5-179FD0BDB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8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43"/>
    </mc:Choice>
    <mc:Fallback>
      <p:transition spd="slow" advTm="23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Treatment of Abusers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specialized counseling</a:t>
            </a:r>
          </a:p>
          <a:p>
            <a:r>
              <a:rPr lang="en-US" dirty="0"/>
              <a:t>Respite care to relieve pressures of caregiving</a:t>
            </a:r>
          </a:p>
          <a:p>
            <a:r>
              <a:rPr lang="en-US" dirty="0"/>
              <a:t>Support groups</a:t>
            </a:r>
          </a:p>
          <a:p>
            <a:r>
              <a:rPr lang="en-US" dirty="0"/>
              <a:t>Anger management, parenting skills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CFFA43-8084-4FA1-801C-EF15D2378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561"/>
    </mc:Choice>
    <mc:Fallback>
      <p:transition spd="slow" advTm="148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Treatment of Victims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to acknowledge the abuse and stop the cycle of abuse</a:t>
            </a:r>
          </a:p>
          <a:p>
            <a:r>
              <a:rPr lang="en-US" dirty="0"/>
              <a:t>Resources to ensure safety for self, children, pets</a:t>
            </a:r>
          </a:p>
          <a:p>
            <a:r>
              <a:rPr lang="en-US" dirty="0"/>
              <a:t>Individual and group therapy with specialists to treat type of abuse</a:t>
            </a:r>
          </a:p>
          <a:p>
            <a:r>
              <a:rPr lang="en-US" dirty="0"/>
              <a:t>Medications for anxiety, depression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E4B3131-7F6D-490B-9040-BA3862CC4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6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1"/>
    </mc:Choice>
    <mc:Fallback>
      <p:transition spd="slow" advTm="7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Nursing Interventions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5349"/>
            <a:ext cx="8534400" cy="5053051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dirty="0"/>
              <a:t>Ensure safety for the person and those in their care as well as yourself</a:t>
            </a:r>
          </a:p>
          <a:p>
            <a:pPr>
              <a:spcBef>
                <a:spcPts val="400"/>
              </a:spcBef>
            </a:pPr>
            <a:r>
              <a:rPr lang="en-US" dirty="0"/>
              <a:t>Know your own thoughts/feelings about abuse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You may be caring for both the abuser and the survivor</a:t>
            </a:r>
          </a:p>
          <a:p>
            <a:pPr>
              <a:spcBef>
                <a:spcPts val="400"/>
              </a:spcBef>
            </a:pPr>
            <a:r>
              <a:rPr lang="en-US" dirty="0"/>
              <a:t>Be nonjudgmental/show empathy</a:t>
            </a:r>
          </a:p>
          <a:p>
            <a:pPr>
              <a:spcBef>
                <a:spcPts val="400"/>
              </a:spcBef>
            </a:pPr>
            <a:r>
              <a:rPr lang="en-US" dirty="0"/>
              <a:t>Know your agency policy regarding mandatory reporting</a:t>
            </a:r>
          </a:p>
          <a:p>
            <a:pPr>
              <a:spcBef>
                <a:spcPts val="400"/>
              </a:spcBef>
            </a:pPr>
            <a:r>
              <a:rPr lang="en-US" dirty="0"/>
              <a:t>Educate yourself on specific interventions for each type of abuse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68F61F-E265-490D-A071-CB16C0340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899"/>
    </mc:Choice>
    <mc:Fallback>
      <p:transition spd="slow" advTm="113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Clicker Question (continued)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81100"/>
            <a:ext cx="8534400" cy="1104900"/>
          </a:xfrm>
        </p:spPr>
        <p:txBody>
          <a:bodyPr/>
          <a:lstStyle/>
          <a:p>
            <a:pPr marL="860425" indent="-514350">
              <a:buFont typeface="+mj-lt"/>
              <a:buAutoNum type="arabicPeriod" startAt="2"/>
            </a:pPr>
            <a:r>
              <a:rPr lang="en-US" dirty="0"/>
              <a:t>What is your first action if you suspect your patient has been abused?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90600" y="2514600"/>
            <a:ext cx="8001000" cy="3352800"/>
          </a:xfrm>
        </p:spPr>
        <p:txBody>
          <a:bodyPr/>
          <a:lstStyle/>
          <a:p>
            <a:r>
              <a:rPr lang="en-US" dirty="0"/>
              <a:t>Call the police</a:t>
            </a:r>
          </a:p>
          <a:p>
            <a:r>
              <a:rPr lang="en-US" dirty="0"/>
              <a:t>Call the physician</a:t>
            </a:r>
          </a:p>
          <a:p>
            <a:r>
              <a:rPr lang="en-US" dirty="0"/>
              <a:t>Ensure patient is safe from potential abuser</a:t>
            </a:r>
          </a:p>
          <a:p>
            <a:r>
              <a:rPr lang="en-US" dirty="0"/>
              <a:t>Wait to gather more information before acting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294177-E33A-4CA1-93E6-7E52A648A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5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90"/>
    </mc:Choice>
    <mc:Fallback>
      <p:transition spd="slow" advTm="43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programs for victims/survivors</a:t>
            </a:r>
          </a:p>
          <a:p>
            <a:r>
              <a:rPr lang="en-US" dirty="0"/>
              <a:t>Volunteer advocacy programs</a:t>
            </a:r>
          </a:p>
          <a:p>
            <a:r>
              <a:rPr lang="en-US" dirty="0"/>
              <a:t>Nurses are mandatory reporters for child abuse</a:t>
            </a:r>
          </a:p>
          <a:p>
            <a:r>
              <a:rPr lang="en-US" dirty="0"/>
              <a:t>Know laws in your state regarding mandatory reporting of other types of abuse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A9FE54-9F13-4A35-ACD1-172DC71A4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7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18"/>
    </mc:Choice>
    <mc:Fallback>
      <p:transition spd="slow" advTm="78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8579-CF8B-4066-B84B-B642D832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08CE-4352-43FC-A1DB-D0B9BF5C6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0425" indent="-514350">
              <a:buFont typeface="+mj-lt"/>
              <a:buAutoNum type="arabicPeriod"/>
            </a:pPr>
            <a:r>
              <a:rPr lang="en-US" dirty="0"/>
              <a:t>Define abuse.</a:t>
            </a:r>
          </a:p>
          <a:p>
            <a:pPr marL="860425" indent="-514350">
              <a:buFont typeface="+mj-lt"/>
              <a:buAutoNum type="arabicPeriod"/>
            </a:pPr>
            <a:r>
              <a:rPr lang="en-US" dirty="0"/>
              <a:t>Define victim.</a:t>
            </a:r>
          </a:p>
          <a:p>
            <a:pPr marL="860425" indent="-514350">
              <a:buFont typeface="+mj-lt"/>
              <a:buAutoNum type="arabicPeriod"/>
            </a:pPr>
            <a:r>
              <a:rPr lang="en-US" dirty="0"/>
              <a:t>Differentiate among different kinds of abuse.</a:t>
            </a:r>
          </a:p>
          <a:p>
            <a:pPr marL="860425" indent="-514350">
              <a:buFont typeface="+mj-lt"/>
              <a:buAutoNum type="arabicPeriod"/>
            </a:pPr>
            <a:r>
              <a:rPr lang="en-US" dirty="0"/>
              <a:t>Identify characteristics of an abuser.</a:t>
            </a:r>
          </a:p>
          <a:p>
            <a:pPr marL="860425" indent="-514350">
              <a:buFont typeface="+mj-lt"/>
              <a:buAutoNum type="arabicPeriod"/>
            </a:pPr>
            <a:r>
              <a:rPr lang="en-US" dirty="0"/>
              <a:t>Identify nursing care to help survivors of abuse.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D3CAC2-CCE9-444F-984B-ED77A7EEB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6"/>
    </mc:Choice>
    <mc:Fallback>
      <p:transition spd="slow" advTm="1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Abuse Within the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Child abuse</a:t>
            </a:r>
          </a:p>
          <a:p>
            <a:r>
              <a:rPr lang="en-US" dirty="0"/>
              <a:t>Intimate Partner Violence (also called Spousal/domestic violence)</a:t>
            </a:r>
          </a:p>
          <a:p>
            <a:r>
              <a:rPr lang="en-US" dirty="0"/>
              <a:t>Sexual abuse</a:t>
            </a:r>
          </a:p>
          <a:p>
            <a:r>
              <a:rPr lang="en-US" dirty="0"/>
              <a:t>Elder abuse</a:t>
            </a:r>
          </a:p>
          <a:p>
            <a:r>
              <a:rPr lang="en-US" dirty="0"/>
              <a:t>Any of these can include violence, emotional abuse, or neglect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2B7FC3-0F44-4467-A15D-3AA66483B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8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707"/>
    </mc:Choice>
    <mc:Fallback>
      <p:transition spd="slow" advTm="190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Violence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all exposed to violence regularly from news stories</a:t>
            </a:r>
          </a:p>
          <a:p>
            <a:r>
              <a:rPr lang="en-US" dirty="0"/>
              <a:t>Road rage, school shootings, terrorism are unfortunately no longer rare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61A925-CC24-4A43-9BE2-CE9F70375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7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82"/>
    </mc:Choice>
    <mc:Fallback>
      <p:transition spd="slow" advTm="12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Abusers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usually been abused themself</a:t>
            </a:r>
          </a:p>
          <a:p>
            <a:r>
              <a:rPr lang="en-US" dirty="0"/>
              <a:t>Usually know their victims</a:t>
            </a:r>
          </a:p>
          <a:p>
            <a:r>
              <a:rPr lang="en-US" dirty="0"/>
              <a:t>Have low self-esteem and a need for power</a:t>
            </a:r>
          </a:p>
          <a:p>
            <a:r>
              <a:rPr lang="en-US" dirty="0"/>
              <a:t>Often alcohol or drug dependent</a:t>
            </a:r>
          </a:p>
          <a:p>
            <a:r>
              <a:rPr lang="en-US" dirty="0"/>
              <a:t>May be parents of an unwanted child or child with special needs</a:t>
            </a:r>
          </a:p>
          <a:p>
            <a:r>
              <a:rPr lang="en-US" dirty="0"/>
              <a:t>Could have brain dysfunction, genetic predisposition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80B357-AD7A-429B-ADBA-584FE6289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75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69"/>
    </mc:Choice>
    <mc:Fallback>
      <p:transition spd="slow" advTm="5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Victims/Survivors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Dependent or codependent-type personality</a:t>
            </a:r>
          </a:p>
          <a:p>
            <a:r>
              <a:rPr lang="en-US" dirty="0"/>
              <a:t>Low self-esteem</a:t>
            </a:r>
          </a:p>
          <a:p>
            <a:r>
              <a:rPr lang="en-US" dirty="0"/>
              <a:t>Relies on abuser</a:t>
            </a:r>
          </a:p>
          <a:p>
            <a:pPr lvl="1"/>
            <a:r>
              <a:rPr lang="en-US" dirty="0"/>
              <a:t>Physically</a:t>
            </a:r>
          </a:p>
          <a:p>
            <a:pPr lvl="1"/>
            <a:r>
              <a:rPr lang="en-US" dirty="0"/>
              <a:t>Financially</a:t>
            </a:r>
          </a:p>
          <a:p>
            <a:pPr lvl="1"/>
            <a:r>
              <a:rPr lang="en-US" dirty="0"/>
              <a:t>Emotionally</a:t>
            </a:r>
          </a:p>
          <a:p>
            <a:pPr lvl="1"/>
            <a:r>
              <a:rPr lang="en-US" dirty="0"/>
              <a:t>“For the children”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B0D7EA-AF08-4C81-8D49-0EEA3277F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2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31"/>
    </mc:Choice>
    <mc:Fallback>
      <p:transition spd="slow" advTm="42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Signs to Suspect Abuse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Bruising/bleeding in unexpected areas</a:t>
            </a:r>
          </a:p>
          <a:p>
            <a:r>
              <a:rPr lang="en-US" dirty="0"/>
              <a:t>Unexplained, recurrent injuries</a:t>
            </a:r>
          </a:p>
          <a:p>
            <a:r>
              <a:rPr lang="en-US" dirty="0"/>
              <a:t>Absence from work/school</a:t>
            </a:r>
          </a:p>
          <a:p>
            <a:r>
              <a:rPr lang="en-US" dirty="0"/>
              <a:t>Withdrawal from friends/social activities</a:t>
            </a:r>
          </a:p>
          <a:p>
            <a:r>
              <a:rPr lang="en-US" dirty="0"/>
              <a:t>Frequent bladder infections</a:t>
            </a:r>
          </a:p>
          <a:p>
            <a:r>
              <a:rPr lang="en-US" dirty="0"/>
              <a:t>Physical abnormalities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B0097C-5C58-4B19-A3D6-C26A54188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9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35"/>
    </mc:Choice>
    <mc:Fallback>
      <p:transition spd="slow" advTm="102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Signs to Suspect Abuse </a:t>
            </a:r>
            <a:r>
              <a:rPr lang="en-US"/>
              <a:t>(continued)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visits to the emergency department</a:t>
            </a:r>
          </a:p>
          <a:p>
            <a:r>
              <a:rPr lang="en-US" dirty="0"/>
              <a:t>Fear of partner/caretaker</a:t>
            </a:r>
          </a:p>
          <a:p>
            <a:r>
              <a:rPr lang="en-US" dirty="0"/>
              <a:t>Self-blame for abuser’s actions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3200A7B-F44F-48CC-9992-9C7907F16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0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3"/>
    </mc:Choice>
    <mc:Fallback>
      <p:transition spd="slow" advTm="5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Child Abuse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include physical, emotional, sexual abuse as well as neglect</a:t>
            </a:r>
          </a:p>
          <a:p>
            <a:r>
              <a:rPr lang="en-US" dirty="0"/>
              <a:t>The most vulnerable victims</a:t>
            </a:r>
          </a:p>
          <a:p>
            <a:r>
              <a:rPr lang="en-US" dirty="0"/>
              <a:t>Ages birth to 2 have highest death rate</a:t>
            </a:r>
          </a:p>
          <a:p>
            <a:r>
              <a:rPr lang="en-US" dirty="0"/>
              <a:t>Children with special needs may be singled out for abuse in a family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5257CB-9CA9-402A-92E9-9E11A3565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38"/>
    </mc:Choice>
    <mc:Fallback>
      <p:transition spd="slow" advTm="88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D_Nursing_Template_Sample">
  <a:themeElements>
    <a:clrScheme name="FAD Nursing">
      <a:dk1>
        <a:srgbClr val="737373"/>
      </a:dk1>
      <a:lt1>
        <a:sysClr val="window" lastClr="FFFFFF"/>
      </a:lt1>
      <a:dk2>
        <a:srgbClr val="28805C"/>
      </a:dk2>
      <a:lt2>
        <a:srgbClr val="FFFFFF"/>
      </a:lt2>
      <a:accent1>
        <a:srgbClr val="28805C"/>
      </a:accent1>
      <a:accent2>
        <a:srgbClr val="737373"/>
      </a:accent2>
      <a:accent3>
        <a:srgbClr val="D99C21"/>
      </a:accent3>
      <a:accent4>
        <a:srgbClr val="C00000"/>
      </a:accent4>
      <a:accent5>
        <a:srgbClr val="BFBFBF"/>
      </a:accent5>
      <a:accent6>
        <a:srgbClr val="C2ECD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91B66E46-3F3C-49C2-9025-2800839DEA96}" vid="{348BD038-7B76-4A48-9886-575F33252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c73501-d892-4798-8321-2611750ec21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8385B5E2AC949AF11150DD84F6C37" ma:contentTypeVersion="13" ma:contentTypeDescription="Create a new document." ma:contentTypeScope="" ma:versionID="84f80a8256f8ece89ad54ffc21cfa0ff">
  <xsd:schema xmlns:xsd="http://www.w3.org/2001/XMLSchema" xmlns:xs="http://www.w3.org/2001/XMLSchema" xmlns:p="http://schemas.microsoft.com/office/2006/metadata/properties" xmlns:ns3="00c73501-d892-4798-8321-2611750ec216" xmlns:ns4="a592d4b5-ef12-4eb7-8b0a-4321abea656b" targetNamespace="http://schemas.microsoft.com/office/2006/metadata/properties" ma:root="true" ma:fieldsID="6c6750969e8aabc175007abb51572cb1" ns3:_="" ns4:_="">
    <xsd:import namespace="00c73501-d892-4798-8321-2611750ec216"/>
    <xsd:import namespace="a592d4b5-ef12-4eb7-8b0a-4321abea65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73501-d892-4798-8321-2611750ec2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2d4b5-ef12-4eb7-8b0a-4321abea656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C939C3-7EE7-4FC7-818E-985D0213E860}">
  <ds:schemaRefs>
    <ds:schemaRef ds:uri="a592d4b5-ef12-4eb7-8b0a-4321abea656b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00c73501-d892-4798-8321-2611750ec216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23EB0E3-5915-4E57-8F39-28F926E76D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E9FFEE-F695-4C0F-A1C2-405839714A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73501-d892-4798-8321-2611750ec216"/>
    <ds:schemaRef ds:uri="a592d4b5-ef12-4eb7-8b0a-4321abea6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FAD_Nursing_Template_Sample</Template>
  <TotalTime>1253</TotalTime>
  <Words>658</Words>
  <Application>Microsoft Office PowerPoint</Application>
  <PresentationFormat>On-screen Show (4:3)</PresentationFormat>
  <Paragraphs>117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Noto Sans Symbols</vt:lpstr>
      <vt:lpstr>Wingdings</vt:lpstr>
      <vt:lpstr>FAD_Nursing_Template_Sample</vt:lpstr>
      <vt:lpstr>Book cover for Mental Health Nursing, Sixth Edition.</vt:lpstr>
      <vt:lpstr>Learning Outcomes</vt:lpstr>
      <vt:lpstr>Abuse Within the Family</vt:lpstr>
      <vt:lpstr>Violence   </vt:lpstr>
      <vt:lpstr>Characteristics of Abusers</vt:lpstr>
      <vt:lpstr>Characteristics of Victims/Survivors</vt:lpstr>
      <vt:lpstr>General Signs to Suspect Abuse</vt:lpstr>
      <vt:lpstr>General Signs to Suspect Abuse (continued)</vt:lpstr>
      <vt:lpstr>Child Abuse</vt:lpstr>
      <vt:lpstr>Clicker Question</vt:lpstr>
      <vt:lpstr>Sexual Abuse</vt:lpstr>
      <vt:lpstr>Domestic Violence</vt:lpstr>
      <vt:lpstr>Elder Abuse</vt:lpstr>
      <vt:lpstr>Treatment of Abusers</vt:lpstr>
      <vt:lpstr>Treatment of Victims</vt:lpstr>
      <vt:lpstr>Nursing Interventions</vt:lpstr>
      <vt:lpstr>Clicker Question (continued)</vt:lpstr>
      <vt:lpstr>Advocacy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22:  Abuse and Violence</dc:title>
  <dc:creator>Gorman</dc:creator>
  <cp:lastModifiedBy>Paula Reeves</cp:lastModifiedBy>
  <cp:revision>1079</cp:revision>
  <dcterms:created xsi:type="dcterms:W3CDTF">2020-02-13T08:47:30Z</dcterms:created>
  <dcterms:modified xsi:type="dcterms:W3CDTF">2024-07-08T23:01:42Z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0x0101001D98385B5E2AC949AF11150DD84F6C37</vt:lpwstr>
  </property>
  <property fmtid="{D5CDD505-2E9C-101B-9397-08002B2CF9AE}" pid="3" name="_dlc_DocIdItemGuid">
    <vt:lpwstr>647463b2-28f5-46c6-8d1e-a6b9b2370ab9</vt:lpwstr>
  </property>
  <property fmtid="{D5CDD505-2E9C-101B-9397-08002B2CF9AE}" pid="4" name="Category">
    <vt:lpwstr>.F.A. Davis</vt:lpwstr>
  </property>
  <property fmtid="{D5CDD505-2E9C-101B-9397-08002B2CF9AE}" pid="5" name="v7hm">
    <vt:lpwstr/>
  </property>
  <property fmtid="{D5CDD505-2E9C-101B-9397-08002B2CF9AE}" pid="6" name="Sub-Category">
    <vt:lpwstr>FAD Powerpiont Presentations</vt:lpwstr>
  </property>
  <property fmtid="{D5CDD505-2E9C-101B-9397-08002B2CF9AE}" pid="7" name="SortOrder">
    <vt:lpwstr/>
  </property>
  <property fmtid="{D5CDD505-2E9C-101B-9397-08002B2CF9AE}" pid="8" name="_dlc_DocId">
    <vt:lpwstr>HESUHV4WET5P-708-25</vt:lpwstr>
  </property>
  <property fmtid="{D5CDD505-2E9C-101B-9397-08002B2CF9AE}" pid="9" name="_dlc_DocIdUrl">
    <vt:lpwstr>http://portal.fadavis.com/marketing/_layouts/15/DocIdRedir.aspx?ID=HESUHV4WET5P-708-25, HESUHV4WET5P-708-25</vt:lpwstr>
  </property>
  <property fmtid="{D5CDD505-2E9C-101B-9397-08002B2CF9AE}" pid="10" name="Tertiary Category">
    <vt:lpwstr/>
  </property>
</Properties>
</file>